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35" autoAdjust="0"/>
    <p:restoredTop sz="93957" autoAdjust="0"/>
  </p:normalViewPr>
  <p:slideViewPr>
    <p:cSldViewPr snapToGrid="0">
      <p:cViewPr varScale="1">
        <p:scale>
          <a:sx n="68" d="100"/>
          <a:sy n="68" d="100"/>
        </p:scale>
        <p:origin x="-822"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A5BEC3-847E-4565-8D2C-67D04A6EAD71}" type="datetimeFigureOut">
              <a:rPr lang="en-US" smtClean="0"/>
              <a:pPr/>
              <a:t>11/1/2018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28814E-0840-4C3D-92DE-2EB18B6D524B}" type="slidenum">
              <a:rPr lang="en-US" smtClean="0"/>
              <a:pPr/>
              <a:t>‹#›</a:t>
            </a:fld>
            <a:endParaRPr lang="en-US"/>
          </a:p>
        </p:txBody>
      </p:sp>
    </p:spTree>
    <p:extLst>
      <p:ext uri="{BB962C8B-B14F-4D97-AF65-F5344CB8AC3E}">
        <p14:creationId xmlns:p14="http://schemas.microsoft.com/office/powerpoint/2010/main" xmlns="" val="579305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28814E-0840-4C3D-92DE-2EB18B6D524B}" type="slidenum">
              <a:rPr lang="en-US" smtClean="0"/>
              <a:pPr/>
              <a:t>1</a:t>
            </a:fld>
            <a:endParaRPr lang="en-US"/>
          </a:p>
        </p:txBody>
      </p:sp>
    </p:spTree>
    <p:extLst>
      <p:ext uri="{BB962C8B-B14F-4D97-AF65-F5344CB8AC3E}">
        <p14:creationId xmlns:p14="http://schemas.microsoft.com/office/powerpoint/2010/main" xmlns="" val="3615270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Lululemon features a specific, and loyal</a:t>
            </a:r>
            <a:r>
              <a:rPr lang="en-US" baseline="0" dirty="0" smtClean="0"/>
              <a:t> </a:t>
            </a:r>
            <a:r>
              <a:rPr lang="en-US" dirty="0" smtClean="0"/>
              <a:t>customer market. </a:t>
            </a:r>
            <a:r>
              <a:rPr lang="en-US" dirty="0" err="1" smtClean="0"/>
              <a:t>Lululemon’s</a:t>
            </a:r>
            <a:r>
              <a:rPr lang="en-US" dirty="0" smtClean="0"/>
              <a:t> customers are usually high-income, professional women who are relatively insulated to prices and changes in the economy. These customers have the interest to pay a premium for the brand’s invented fashions and comfort as well. The</a:t>
            </a:r>
            <a:r>
              <a:rPr lang="en-US" baseline="0" dirty="0" smtClean="0"/>
              <a:t> firm has</a:t>
            </a:r>
            <a:r>
              <a:rPr lang="en-US" dirty="0" smtClean="0"/>
              <a:t> steep prices which implies that during economic recessions, lower</a:t>
            </a:r>
            <a:r>
              <a:rPr lang="en-US" baseline="0" dirty="0" smtClean="0"/>
              <a:t> as well as m</a:t>
            </a:r>
            <a:r>
              <a:rPr lang="en-US" dirty="0" smtClean="0"/>
              <a:t>iddle-class customers cannot afford the expensive workout level. Usually, Lululemon customers have wealth, and this permitted them to continue spending additional units of Lululemon products.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428814E-0840-4C3D-92DE-2EB18B6D524B}" type="slidenum">
              <a:rPr lang="en-US" smtClean="0"/>
              <a:pPr/>
              <a:t>2</a:t>
            </a:fld>
            <a:endParaRPr lang="en-US"/>
          </a:p>
        </p:txBody>
      </p:sp>
    </p:spTree>
    <p:extLst>
      <p:ext uri="{BB962C8B-B14F-4D97-AF65-F5344CB8AC3E}">
        <p14:creationId xmlns:p14="http://schemas.microsoft.com/office/powerpoint/2010/main" xmlns="" val="2954882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outlined principle, it is believable that Lululemon is making an effort to standardize its product and hence price increase.  It is also believable that the firm is making an effort to apply differentiation strategy to address certain target group of loyal customers with its products</a:t>
            </a:r>
            <a:endParaRPr lang="en-US" dirty="0"/>
          </a:p>
        </p:txBody>
      </p:sp>
      <p:sp>
        <p:nvSpPr>
          <p:cNvPr id="4" name="Slide Number Placeholder 3"/>
          <p:cNvSpPr>
            <a:spLocks noGrp="1"/>
          </p:cNvSpPr>
          <p:nvPr>
            <p:ph type="sldNum" sz="quarter" idx="10"/>
          </p:nvPr>
        </p:nvSpPr>
        <p:spPr/>
        <p:txBody>
          <a:bodyPr/>
          <a:lstStyle/>
          <a:p>
            <a:fld id="{6428814E-0840-4C3D-92DE-2EB18B6D524B}" type="slidenum">
              <a:rPr lang="en-US" smtClean="0"/>
              <a:pPr/>
              <a:t>3</a:t>
            </a:fld>
            <a:endParaRPr lang="en-US"/>
          </a:p>
        </p:txBody>
      </p:sp>
    </p:spTree>
    <p:extLst>
      <p:ext uri="{BB962C8B-B14F-4D97-AF65-F5344CB8AC3E}">
        <p14:creationId xmlns:p14="http://schemas.microsoft.com/office/powerpoint/2010/main" xmlns="" val="2504798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Alternative strategies would have facilitated better performance at Lululemon organization. As such, it would have secured a chance to make products with high-quality features, functions, and performance. It would be able to devise a high minded customer care platform to respond to the customer inquirie</a:t>
            </a:r>
            <a:r>
              <a:rPr lang="en-US" baseline="0" dirty="0" smtClean="0"/>
              <a:t>s </a:t>
            </a:r>
            <a:r>
              <a:rPr lang="en-US" dirty="0" smtClean="0"/>
              <a:t>more perfectly and promptly.</a:t>
            </a:r>
          </a:p>
          <a:p>
            <a:endParaRPr lang="en-US" dirty="0"/>
          </a:p>
        </p:txBody>
      </p:sp>
      <p:sp>
        <p:nvSpPr>
          <p:cNvPr id="4" name="Slide Number Placeholder 3"/>
          <p:cNvSpPr>
            <a:spLocks noGrp="1"/>
          </p:cNvSpPr>
          <p:nvPr>
            <p:ph type="sldNum" sz="quarter" idx="10"/>
          </p:nvPr>
        </p:nvSpPr>
        <p:spPr/>
        <p:txBody>
          <a:bodyPr/>
          <a:lstStyle/>
          <a:p>
            <a:fld id="{6428814E-0840-4C3D-92DE-2EB18B6D524B}" type="slidenum">
              <a:rPr lang="en-US" smtClean="0"/>
              <a:pPr/>
              <a:t>4</a:t>
            </a:fld>
            <a:endParaRPr lang="en-US"/>
          </a:p>
        </p:txBody>
      </p:sp>
    </p:spTree>
    <p:extLst>
      <p:ext uri="{BB962C8B-B14F-4D97-AF65-F5344CB8AC3E}">
        <p14:creationId xmlns:p14="http://schemas.microsoft.com/office/powerpoint/2010/main" xmlns="" val="525320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firm will probably face reduced success. With high prices, only a few customers will be in a position to afford firm products, and this will lead to reduced sales. High prices will also have posted a room for competition since the firms in the market will be in a position to offer quality and similar products to a significantly reduced price, and hence competition will grow. This will possibly win loyal customers away hence leading to the proliferation of competition for the firm,</a:t>
            </a:r>
          </a:p>
          <a:p>
            <a:endParaRPr lang="en-US" dirty="0"/>
          </a:p>
        </p:txBody>
      </p:sp>
      <p:sp>
        <p:nvSpPr>
          <p:cNvPr id="4" name="Slide Number Placeholder 3"/>
          <p:cNvSpPr>
            <a:spLocks noGrp="1"/>
          </p:cNvSpPr>
          <p:nvPr>
            <p:ph type="sldNum" sz="quarter" idx="10"/>
          </p:nvPr>
        </p:nvSpPr>
        <p:spPr/>
        <p:txBody>
          <a:bodyPr/>
          <a:lstStyle/>
          <a:p>
            <a:fld id="{6428814E-0840-4C3D-92DE-2EB18B6D524B}" type="slidenum">
              <a:rPr lang="en-US" smtClean="0"/>
              <a:pPr/>
              <a:t>5</a:t>
            </a:fld>
            <a:endParaRPr lang="en-US"/>
          </a:p>
        </p:txBody>
      </p:sp>
    </p:spTree>
    <p:extLst>
      <p:ext uri="{BB962C8B-B14F-4D97-AF65-F5344CB8AC3E}">
        <p14:creationId xmlns:p14="http://schemas.microsoft.com/office/powerpoint/2010/main" xmlns="" val="4139161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33046" y="520506"/>
            <a:ext cx="10592971" cy="5922498"/>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Lululemon Case Study.</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Lululemon </a:t>
            </a:r>
            <a:r>
              <a:rPr lang="en-US" sz="2800" dirty="0" smtClean="0">
                <a:latin typeface="Times New Roman" panose="02020603050405020304" pitchFamily="18" charset="0"/>
                <a:cs typeface="Times New Roman" panose="02020603050405020304" pitchFamily="18" charset="0"/>
              </a:rPr>
              <a:t>Indulging Customers </a:t>
            </a:r>
            <a:r>
              <a:rPr lang="en-US" sz="2800" dirty="0" smtClean="0">
                <a:latin typeface="Times New Roman" panose="02020603050405020304" pitchFamily="18" charset="0"/>
                <a:cs typeface="Times New Roman" panose="02020603050405020304" pitchFamily="18" charset="0"/>
              </a:rPr>
              <a:t>a</a:t>
            </a:r>
            <a:r>
              <a:rPr lang="en-US" sz="2800" dirty="0" smtClean="0">
                <a:latin typeface="Times New Roman" panose="02020603050405020304" pitchFamily="18" charset="0"/>
                <a:cs typeface="Times New Roman" panose="02020603050405020304" pitchFamily="18" charset="0"/>
              </a:rPr>
              <a:t>t </a:t>
            </a:r>
            <a:r>
              <a:rPr lang="en-US" sz="2800" dirty="0" smtClean="0">
                <a:latin typeface="Times New Roman" panose="02020603050405020304" pitchFamily="18" charset="0"/>
                <a:cs typeface="Times New Roman" panose="02020603050405020304" pitchFamily="18" charset="0"/>
              </a:rPr>
              <a:t>a</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Premium Price.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10802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783102"/>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Question 1.</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975508" y="1948070"/>
            <a:ext cx="8596668" cy="3880773"/>
          </a:xfrm>
        </p:spPr>
        <p:txBody>
          <a:bodyPr>
            <a:normAutofit/>
          </a:bodyPr>
          <a:lstStyle/>
          <a:p>
            <a:pPr lvl="1">
              <a:buNone/>
            </a:pPr>
            <a:r>
              <a:rPr lang="en-US" sz="2000" b="1" dirty="0" smtClean="0">
                <a:latin typeface="Times New Roman" panose="02020603050405020304" pitchFamily="18" charset="0"/>
                <a:cs typeface="Times New Roman" panose="02020603050405020304" pitchFamily="18" charset="0"/>
              </a:rPr>
              <a:t>Customer’s Willingness to pay premium prices for </a:t>
            </a:r>
            <a:r>
              <a:rPr lang="en-US" sz="2000" b="1" dirty="0" err="1" smtClean="0">
                <a:latin typeface="Times New Roman" panose="02020603050405020304" pitchFamily="18" charset="0"/>
                <a:cs typeface="Times New Roman" panose="02020603050405020304" pitchFamily="18" charset="0"/>
              </a:rPr>
              <a:t>Lululemon’s</a:t>
            </a:r>
            <a:r>
              <a:rPr lang="en-US" sz="2000" b="1" dirty="0" smtClean="0">
                <a:latin typeface="Times New Roman" panose="02020603050405020304" pitchFamily="18" charset="0"/>
                <a:cs typeface="Times New Roman" panose="02020603050405020304" pitchFamily="18" charset="0"/>
              </a:rPr>
              <a:t> products.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Specific </a:t>
            </a:r>
            <a:r>
              <a:rPr lang="en-US" sz="2000" dirty="0">
                <a:latin typeface="Times New Roman" panose="02020603050405020304" pitchFamily="18" charset="0"/>
                <a:cs typeface="Times New Roman" panose="02020603050405020304" pitchFamily="18" charset="0"/>
              </a:rPr>
              <a:t>and loyal customer.</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High-income </a:t>
            </a:r>
            <a:r>
              <a:rPr lang="en-US" sz="2000" dirty="0">
                <a:latin typeface="Times New Roman" panose="02020603050405020304" pitchFamily="18" charset="0"/>
                <a:cs typeface="Times New Roman" panose="02020603050405020304" pitchFamily="18" charset="0"/>
              </a:rPr>
              <a:t>customers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31715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Question 2</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64850"/>
            <a:ext cx="8596668" cy="388077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Influence of principle used in the chapter on customer’s perception.</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Improved </a:t>
            </a:r>
            <a:r>
              <a:rPr lang="en-US" sz="2000" dirty="0">
                <a:latin typeface="Times New Roman" panose="02020603050405020304" pitchFamily="18" charset="0"/>
                <a:cs typeface="Times New Roman" panose="02020603050405020304" pitchFamily="18" charset="0"/>
              </a:rPr>
              <a:t>quality products.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Focus </a:t>
            </a:r>
            <a:r>
              <a:rPr lang="en-US" sz="2000" dirty="0">
                <a:latin typeface="Times New Roman" panose="02020603050405020304" pitchFamily="18" charset="0"/>
                <a:cs typeface="Times New Roman" panose="02020603050405020304" pitchFamily="18" charset="0"/>
              </a:rPr>
              <a:t>on basic differentiation strategy</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72438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0904"/>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Question 3</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930400"/>
            <a:ext cx="10070383" cy="3880773"/>
          </a:xfrm>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A</a:t>
            </a:r>
            <a:r>
              <a:rPr lang="en-US" sz="2000" b="1" dirty="0" smtClean="0">
                <a:latin typeface="Times New Roman" panose="02020603050405020304" pitchFamily="18" charset="0"/>
                <a:cs typeface="Times New Roman" panose="02020603050405020304" pitchFamily="18" charset="0"/>
              </a:rPr>
              <a:t>lternative </a:t>
            </a:r>
            <a:r>
              <a:rPr lang="en-US" sz="2000" b="1" dirty="0">
                <a:latin typeface="Times New Roman" panose="02020603050405020304" pitchFamily="18" charset="0"/>
                <a:cs typeface="Times New Roman" panose="02020603050405020304" pitchFamily="18" charset="0"/>
              </a:rPr>
              <a:t>pricing strategies would have perfected </a:t>
            </a:r>
            <a:r>
              <a:rPr lang="en-US" sz="2000" b="1" dirty="0" err="1" smtClean="0">
                <a:latin typeface="Times New Roman" panose="02020603050405020304" pitchFamily="18" charset="0"/>
                <a:cs typeface="Times New Roman" panose="02020603050405020304" pitchFamily="18" charset="0"/>
              </a:rPr>
              <a:t>Lululemon’s</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performance. </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would be able to make high performing products.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would have had a chance to modify customer services. </a:t>
            </a:r>
          </a:p>
          <a:p>
            <a:pPr lvl="1"/>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16796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00539"/>
          </a:xfrm>
        </p:spPr>
        <p:txBody>
          <a:bodyPr>
            <a:normAutofit/>
          </a:bodyPr>
          <a:lstStyle/>
          <a:p>
            <a:pPr algn="ctr"/>
            <a:r>
              <a:rPr lang="en-US" dirty="0" smtClean="0">
                <a:latin typeface="Times New Roman" panose="02020603050405020304" pitchFamily="18" charset="0"/>
                <a:cs typeface="Times New Roman" panose="02020603050405020304" pitchFamily="18" charset="0"/>
              </a:rPr>
              <a:t>Question 4.</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62415"/>
            <a:ext cx="8596668" cy="3880773"/>
          </a:xfrm>
        </p:spPr>
        <p:txBody>
          <a:bodyPr>
            <a:normAutofit/>
          </a:bodyPr>
          <a:lstStyle/>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 </a:t>
            </a:r>
            <a:r>
              <a:rPr lang="en-US" sz="2000" dirty="0">
                <a:latin typeface="Times New Roman" panose="02020603050405020304" pitchFamily="18" charset="0"/>
                <a:cs typeface="Times New Roman" panose="02020603050405020304" pitchFamily="18" charset="0"/>
              </a:rPr>
              <a:t>large number of customers will shy away with time.</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Growing </a:t>
            </a:r>
            <a:r>
              <a:rPr lang="en-US" sz="2000" dirty="0">
                <a:latin typeface="Times New Roman" panose="02020603050405020304" pitchFamily="18" charset="0"/>
                <a:cs typeface="Times New Roman" panose="02020603050405020304" pitchFamily="18" charset="0"/>
              </a:rPr>
              <a:t>competition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2098555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TotalTime>
  <Words>388</Words>
  <Application>Microsoft Office PowerPoint</Application>
  <PresentationFormat>Custom</PresentationFormat>
  <Paragraphs>25</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Facet</vt:lpstr>
      <vt:lpstr>   Lululemon Case Study.    Lululemon Indulging Customers at a Premium Price.</vt:lpstr>
      <vt:lpstr>Question 1. </vt:lpstr>
      <vt:lpstr>Question 2</vt:lpstr>
      <vt:lpstr>Question 3</vt:lpstr>
      <vt:lpstr>Question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Lululemon indulging customers at a premium price.</dc:title>
  <dc:creator>user</dc:creator>
  <cp:lastModifiedBy>ADM</cp:lastModifiedBy>
  <cp:revision>7</cp:revision>
  <dcterms:created xsi:type="dcterms:W3CDTF">2018-10-31T21:58:49Z</dcterms:created>
  <dcterms:modified xsi:type="dcterms:W3CDTF">2018-10-31T22:40:01Z</dcterms:modified>
</cp:coreProperties>
</file>